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</p:sldMasterIdLst>
  <p:notesMasterIdLst>
    <p:notesMasterId r:id="rId10"/>
  </p:notesMasterIdLst>
  <p:sldIdLst>
    <p:sldId id="256" r:id="rId2"/>
    <p:sldId id="257" r:id="rId3"/>
    <p:sldId id="266" r:id="rId4"/>
    <p:sldId id="260" r:id="rId5"/>
    <p:sldId id="262" r:id="rId6"/>
    <p:sldId id="264" r:id="rId7"/>
    <p:sldId id="261" r:id="rId8"/>
    <p:sldId id="265" r:id="rId9"/>
  </p:sldIdLst>
  <p:sldSz cx="9144000" cy="5143500" type="screen16x9"/>
  <p:notesSz cx="6797675" cy="99266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ókuthy Emese" initials="JE" lastIdx="2" clrIdx="0">
    <p:extLst>
      <p:ext uri="{19B8F6BF-5375-455C-9EA6-DF929625EA0E}">
        <p15:presenceInfo xmlns:p15="http://schemas.microsoft.com/office/powerpoint/2012/main" userId="S-1-5-21-3449353219-1925721933-3561141699-71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2D3"/>
    <a:srgbClr val="004C67"/>
    <a:srgbClr val="E74550"/>
    <a:srgbClr val="ECB582"/>
    <a:srgbClr val="EBE8D3"/>
    <a:srgbClr val="00386E"/>
    <a:srgbClr val="111111"/>
    <a:srgbClr val="1B5C93"/>
    <a:srgbClr val="BAC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5"/>
    <p:restoredTop sz="87347"/>
  </p:normalViewPr>
  <p:slideViewPr>
    <p:cSldViewPr snapToGrid="0" snapToObjects="1" showGuides="1">
      <p:cViewPr varScale="1">
        <p:scale>
          <a:sx n="133" d="100"/>
          <a:sy n="133" d="100"/>
        </p:scale>
        <p:origin x="106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FEE63-A9AC-6641-8511-BB7A131C9DD5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57E06-6D32-F440-8120-F9ADDEB2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4D73D46-A9CD-9812-C0FC-739359C1E60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5416B6E-F4C0-9AA4-780A-5EA3AF2CC4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2137" y="1182505"/>
            <a:ext cx="8203349" cy="2070991"/>
          </a:xfrm>
        </p:spPr>
        <p:txBody>
          <a:bodyPr anchor="b" anchorCtr="0"/>
          <a:lstStyle>
            <a:lvl1pPr algn="l">
              <a:defRPr sz="4400" b="0" i="0" spc="0" baseline="0">
                <a:solidFill>
                  <a:schemeClr val="bg1"/>
                </a:solidFill>
                <a:latin typeface="Constantia" panose="02030602050306030303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EZ A CÍMSOR A PREZENTÁCIÓ CÍMSORÁNAK HELYE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2B1A25-EFF9-C8EE-BE6D-C5E16428A6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6044" y="3462183"/>
            <a:ext cx="4968875" cy="793504"/>
          </a:xfrm>
        </p:spPr>
        <p:txBody>
          <a:bodyPr/>
          <a:lstStyle>
            <a:lvl1pPr marL="0" indent="0" algn="l">
              <a:buNone/>
              <a:defRPr sz="2000" b="0" i="0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Előadó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1980613-3524-4FD7-26CE-64A82581C1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17806"/>
            <a:ext cx="3035628" cy="144172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61263C4-0ADF-D9F6-2D16-C357AF2B59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1110" y="4476633"/>
            <a:ext cx="2222890" cy="66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71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 algn="l">
              <a:defRPr baseline="0"/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címének</a:t>
            </a:r>
            <a:r>
              <a:rPr lang="en-US" dirty="0"/>
              <a:t> a </a:t>
            </a:r>
            <a:r>
              <a:rPr lang="en-US" dirty="0" err="1"/>
              <a:t>helye</a:t>
            </a:r>
            <a:r>
              <a:rPr lang="en-US" dirty="0"/>
              <a:t>, </a:t>
            </a:r>
            <a:r>
              <a:rPr lang="en-US" dirty="0" err="1"/>
              <a:t>kérjük</a:t>
            </a:r>
            <a:r>
              <a:rPr lang="en-US" dirty="0"/>
              <a:t>, ide </a:t>
            </a:r>
            <a:r>
              <a:rPr lang="en-US" dirty="0" err="1"/>
              <a:t>írja</a:t>
            </a:r>
            <a:r>
              <a:rPr lang="en-US" dirty="0"/>
              <a:t> a </a:t>
            </a:r>
            <a:r>
              <a:rPr lang="en-US" dirty="0" err="1"/>
              <a:t>címet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kétsoros</a:t>
            </a:r>
            <a:r>
              <a:rPr lang="en-US" dirty="0"/>
              <a:t> is </a:t>
            </a:r>
            <a:r>
              <a:rPr lang="en-US" dirty="0" err="1"/>
              <a:t>lehet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116" y="1491925"/>
            <a:ext cx="8409598" cy="2988000"/>
          </a:xfrm>
        </p:spPr>
        <p:txBody>
          <a:bodyPr/>
          <a:lstStyle>
            <a:lvl1pPr marL="0" indent="0">
              <a:buNone/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baseline="0"/>
            </a:lvl5pPr>
          </a:lstStyle>
          <a:p>
            <a:pPr lvl="0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emlékezetes</a:t>
            </a:r>
            <a:r>
              <a:rPr lang="en-US" dirty="0"/>
              <a:t>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fő</a:t>
            </a:r>
            <a:r>
              <a:rPr lang="en-US" dirty="0"/>
              <a:t> </a:t>
            </a:r>
            <a:r>
              <a:rPr lang="en-US" dirty="0" err="1"/>
              <a:t>jellemzője</a:t>
            </a:r>
            <a:r>
              <a:rPr lang="en-US" dirty="0"/>
              <a:t> a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kevés</a:t>
            </a:r>
            <a:r>
              <a:rPr lang="en-US" dirty="0"/>
              <a:t>, de </a:t>
            </a:r>
            <a:r>
              <a:rPr lang="en-US" dirty="0" err="1"/>
              <a:t>informatív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rövid</a:t>
            </a:r>
            <a:r>
              <a:rPr lang="en-US" dirty="0"/>
              <a:t>,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strukturált</a:t>
            </a:r>
            <a:r>
              <a:rPr lang="en-US" dirty="0"/>
              <a:t> </a:t>
            </a:r>
            <a:r>
              <a:rPr lang="en-US" dirty="0" err="1"/>
              <a:t>szöveg</a:t>
            </a:r>
            <a:r>
              <a:rPr lang="en-US" dirty="0"/>
              <a:t>. A </a:t>
            </a:r>
            <a:r>
              <a:rPr lang="en-US" dirty="0" err="1"/>
              <a:t>legkisebb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MTA </a:t>
            </a:r>
            <a:r>
              <a:rPr lang="en-US" dirty="0" err="1"/>
              <a:t>Székház</a:t>
            </a:r>
            <a:r>
              <a:rPr lang="en-US" dirty="0"/>
              <a:t> </a:t>
            </a:r>
            <a:r>
              <a:rPr lang="en-US" dirty="0" err="1"/>
              <a:t>Dísztermének</a:t>
            </a:r>
            <a:r>
              <a:rPr lang="en-US" dirty="0"/>
              <a:t> </a:t>
            </a:r>
            <a:r>
              <a:rPr lang="en-US" dirty="0" err="1"/>
              <a:t>utolsó</a:t>
            </a:r>
            <a:r>
              <a:rPr lang="en-US" dirty="0"/>
              <a:t> </a:t>
            </a:r>
            <a:r>
              <a:rPr lang="en-US" dirty="0" err="1"/>
              <a:t>sorából</a:t>
            </a:r>
            <a:r>
              <a:rPr lang="en-US" dirty="0"/>
              <a:t> is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olvasható</a:t>
            </a:r>
            <a:r>
              <a:rPr lang="en-US" dirty="0"/>
              <a:t> </a:t>
            </a:r>
            <a:r>
              <a:rPr lang="en-US" dirty="0" err="1"/>
              <a:t>betűméret</a:t>
            </a:r>
            <a:r>
              <a:rPr lang="en-US" dirty="0"/>
              <a:t>: 18 </a:t>
            </a:r>
            <a:r>
              <a:rPr lang="en-US" dirty="0" err="1"/>
              <a:t>pont</a:t>
            </a:r>
            <a:r>
              <a:rPr lang="en-US" dirty="0"/>
              <a:t>. A </a:t>
            </a:r>
            <a:r>
              <a:rPr lang="en-US" dirty="0" err="1"/>
              <a:t>diára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ikonok</a:t>
            </a:r>
            <a:r>
              <a:rPr lang="en-US" dirty="0"/>
              <a:t> </a:t>
            </a:r>
            <a:r>
              <a:rPr lang="en-US" dirty="0" err="1"/>
              <a:t>segítségével</a:t>
            </a:r>
            <a:r>
              <a:rPr lang="en-US" dirty="0"/>
              <a:t> </a:t>
            </a:r>
            <a:r>
              <a:rPr lang="en-US" dirty="0" err="1"/>
              <a:t>beszúrhatók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szöveges</a:t>
            </a:r>
            <a:r>
              <a:rPr lang="en-US" dirty="0"/>
              <a:t> </a:t>
            </a:r>
            <a:r>
              <a:rPr lang="en-US" dirty="0" err="1"/>
              <a:t>tartalmak</a:t>
            </a:r>
            <a:r>
              <a:rPr lang="en-US" dirty="0"/>
              <a:t> is: </a:t>
            </a:r>
            <a:r>
              <a:rPr lang="en-US" dirty="0" err="1"/>
              <a:t>táblázatok</a:t>
            </a:r>
            <a:r>
              <a:rPr lang="en-US" dirty="0"/>
              <a:t>, </a:t>
            </a:r>
            <a:r>
              <a:rPr lang="en-US" dirty="0" err="1"/>
              <a:t>grafikonok</a:t>
            </a:r>
            <a:r>
              <a:rPr lang="en-US" dirty="0"/>
              <a:t>, </a:t>
            </a:r>
            <a:r>
              <a:rPr lang="en-US" dirty="0" err="1"/>
              <a:t>illusztrációk</a:t>
            </a:r>
            <a:r>
              <a:rPr lang="en-US" dirty="0"/>
              <a:t>, </a:t>
            </a:r>
            <a:r>
              <a:rPr lang="en-US" dirty="0" err="1"/>
              <a:t>videók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0BBDB-36A0-D049-805E-0064D85B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869656"/>
            <a:ext cx="39528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0D2D3"/>
                </a:solidFill>
              </a:defRPr>
            </a:lvl1pPr>
          </a:lstStyle>
          <a:p>
            <a:fld id="{FD7096EC-A894-4F47-929A-65581C0900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80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1282304"/>
            <a:ext cx="8064499" cy="925187"/>
          </a:xfrm>
        </p:spPr>
        <p:txBody>
          <a:bodyPr anchor="b"/>
          <a:lstStyle>
            <a:lvl1pPr algn="ctr">
              <a:defRPr sz="3200" baseline="0">
                <a:solidFill>
                  <a:srgbClr val="004C67"/>
                </a:solidFill>
              </a:defRPr>
            </a:lvl1pPr>
          </a:lstStyle>
          <a:p>
            <a:r>
              <a:rPr lang="en-US" dirty="0"/>
              <a:t>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fejezetekkel</a:t>
            </a:r>
            <a:r>
              <a:rPr lang="en-US" dirty="0"/>
              <a:t> is </a:t>
            </a:r>
            <a:r>
              <a:rPr lang="en-US" dirty="0" err="1"/>
              <a:t>tagolható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4213" y="2571750"/>
            <a:ext cx="8064499" cy="1908175"/>
          </a:xfrm>
        </p:spPr>
        <p:txBody>
          <a:bodyPr/>
          <a:lstStyle>
            <a:lvl1pPr marL="0" indent="0" algn="ctr">
              <a:buNone/>
              <a:defRPr sz="1800" cap="all" spc="1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Kérjük</a:t>
            </a:r>
            <a:r>
              <a:rPr lang="en-US" dirty="0"/>
              <a:t>, a </a:t>
            </a:r>
            <a:r>
              <a:rPr lang="en-US" dirty="0" err="1"/>
              <a:t>fenti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a </a:t>
            </a:r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címét</a:t>
            </a:r>
            <a:r>
              <a:rPr lang="en-US" dirty="0"/>
              <a:t> </a:t>
            </a:r>
            <a:r>
              <a:rPr lang="en-US" dirty="0" err="1"/>
              <a:t>írja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alsó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</a:t>
            </a:r>
            <a:r>
              <a:rPr lang="en-US" dirty="0" err="1"/>
              <a:t>pedig</a:t>
            </a:r>
            <a:r>
              <a:rPr lang="en-US" dirty="0"/>
              <a:t> </a:t>
            </a:r>
            <a:r>
              <a:rPr lang="en-US" dirty="0" err="1"/>
              <a:t>magyarázó</a:t>
            </a:r>
            <a:r>
              <a:rPr lang="en-US" dirty="0"/>
              <a:t> </a:t>
            </a:r>
            <a:r>
              <a:rPr lang="en-US" dirty="0" err="1"/>
              <a:t>jellegű</a:t>
            </a:r>
            <a:r>
              <a:rPr lang="en-US" dirty="0"/>
              <a:t> </a:t>
            </a:r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kerülhet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2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Ezen</a:t>
            </a:r>
            <a:r>
              <a:rPr lang="en-US" dirty="0"/>
              <a:t> a </a:t>
            </a:r>
            <a:r>
              <a:rPr lang="en-US" dirty="0" err="1"/>
              <a:t>dián</a:t>
            </a:r>
            <a:r>
              <a:rPr lang="en-US" dirty="0"/>
              <a:t>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típusú</a:t>
            </a:r>
            <a:r>
              <a:rPr lang="en-US" dirty="0"/>
              <a:t> </a:t>
            </a:r>
            <a:r>
              <a:rPr lang="en-US" dirty="0" err="1"/>
              <a:t>tartalmat</a:t>
            </a:r>
            <a:r>
              <a:rPr lang="en-US" dirty="0"/>
              <a:t> </a:t>
            </a:r>
            <a:r>
              <a:rPr lang="en-US" dirty="0" err="1"/>
              <a:t>jeleníthetünk</a:t>
            </a:r>
            <a:r>
              <a:rPr lang="en-US" dirty="0"/>
              <a:t> meg </a:t>
            </a:r>
            <a:r>
              <a:rPr lang="en-US" dirty="0" err="1"/>
              <a:t>egymás</a:t>
            </a:r>
            <a:r>
              <a:rPr lang="en-US" dirty="0"/>
              <a:t> </a:t>
            </a:r>
            <a:r>
              <a:rPr lang="en-US" dirty="0" err="1"/>
              <a:t>mellett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303" y="1369219"/>
            <a:ext cx="4071213" cy="31107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7498" y="1369219"/>
            <a:ext cx="4071214" cy="3110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34205C7-D0BD-CF4A-9943-812D31B3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69656"/>
            <a:ext cx="39528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0D2D3"/>
                </a:solidFill>
              </a:defRPr>
            </a:lvl1pPr>
          </a:lstStyle>
          <a:p>
            <a:fld id="{FD7096EC-A894-4F47-929A-65581C0900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8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címsorral</a:t>
            </a:r>
            <a:r>
              <a:rPr lang="en-US" dirty="0"/>
              <a:t> </a:t>
            </a:r>
            <a:r>
              <a:rPr lang="en-US" dirty="0" err="1"/>
              <a:t>ellátott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74CBDCF5-9C36-4444-83F1-69CB81FF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69656"/>
            <a:ext cx="39528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0D2D3"/>
                </a:solidFill>
              </a:defRPr>
            </a:lvl1pPr>
          </a:lstStyle>
          <a:p>
            <a:fld id="{FD7096EC-A894-4F47-929A-65581C0900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1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779839" y="303214"/>
            <a:ext cx="4747082" cy="4134830"/>
          </a:xfrm>
        </p:spPr>
        <p:txBody>
          <a:bodyPr anchor="t"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/>
              <a:t>Kattintson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ikonra</a:t>
            </a:r>
            <a:r>
              <a:rPr lang="en-US" dirty="0"/>
              <a:t> a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hozzáadásáért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húzza</a:t>
            </a:r>
            <a:r>
              <a:rPr lang="en-US" dirty="0"/>
              <a:t> be </a:t>
            </a:r>
            <a:r>
              <a:rPr lang="en-US" dirty="0" err="1"/>
              <a:t>erre</a:t>
            </a:r>
            <a:r>
              <a:rPr lang="en-US" dirty="0"/>
              <a:t> a </a:t>
            </a:r>
            <a:r>
              <a:rPr lang="en-US" dirty="0" err="1"/>
              <a:t>felületre</a:t>
            </a:r>
            <a:r>
              <a:rPr lang="en-US" dirty="0"/>
              <a:t>!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384550" cy="5143500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03213"/>
            <a:ext cx="2880000" cy="4176712"/>
          </a:xfrm>
        </p:spPr>
        <p:txBody>
          <a:bodyPr anchor="ctr" anchorCtr="1"/>
          <a:lstStyle>
            <a:lvl1pPr>
              <a:defRPr sz="2000" b="0" i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 err="1"/>
              <a:t>Kiemelt</a:t>
            </a:r>
            <a:r>
              <a:rPr lang="en-US" dirty="0"/>
              <a:t> </a:t>
            </a:r>
            <a:r>
              <a:rPr lang="en-US" dirty="0" err="1"/>
              <a:t>illusztrációk</a:t>
            </a:r>
            <a:r>
              <a:rPr lang="en-US" dirty="0"/>
              <a:t> </a:t>
            </a:r>
            <a:r>
              <a:rPr lang="en-US" dirty="0" err="1"/>
              <a:t>megjelenítése</a:t>
            </a:r>
            <a:r>
              <a:rPr lang="en-US" dirty="0"/>
              <a:t> – </a:t>
            </a:r>
            <a:r>
              <a:rPr lang="en-US" dirty="0" err="1"/>
              <a:t>itt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a </a:t>
            </a:r>
            <a:r>
              <a:rPr lang="en-US" dirty="0" err="1"/>
              <a:t>képhez</a:t>
            </a:r>
            <a:r>
              <a:rPr lang="en-US" dirty="0"/>
              <a:t> </a:t>
            </a:r>
            <a:r>
              <a:rPr lang="en-US" dirty="0" err="1"/>
              <a:t>kapcsolódó</a:t>
            </a:r>
            <a:r>
              <a:rPr lang="en-US" dirty="0"/>
              <a:t> </a:t>
            </a:r>
            <a:r>
              <a:rPr lang="en-US" dirty="0" err="1"/>
              <a:t>idézet</a:t>
            </a:r>
            <a:r>
              <a:rPr lang="en-US" dirty="0"/>
              <a:t> is </a:t>
            </a:r>
            <a:r>
              <a:rPr lang="en-US" dirty="0" err="1"/>
              <a:t>szerepelhet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77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32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ép képaláíráss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98765" y="483394"/>
            <a:ext cx="8050431" cy="4176712"/>
          </a:xfrm>
        </p:spPr>
        <p:txBody>
          <a:bodyPr anchor="t"/>
          <a:lstStyle>
            <a:lvl1pPr marL="0" indent="0">
              <a:buNone/>
              <a:defRPr sz="2400" baseline="0">
                <a:solidFill>
                  <a:srgbClr val="D0D2D3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/>
              <a:t>Kattintson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ikonra</a:t>
            </a:r>
            <a:r>
              <a:rPr lang="en-US" dirty="0"/>
              <a:t> a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hozzáadásáért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húzza</a:t>
            </a:r>
            <a:r>
              <a:rPr lang="en-US" dirty="0"/>
              <a:t> be </a:t>
            </a:r>
            <a:r>
              <a:rPr lang="en-US" dirty="0" err="1"/>
              <a:t>erre</a:t>
            </a:r>
            <a:r>
              <a:rPr lang="en-US" dirty="0"/>
              <a:t> a </a:t>
            </a:r>
            <a:r>
              <a:rPr lang="en-US" dirty="0" err="1"/>
              <a:t>felületre</a:t>
            </a:r>
            <a:r>
              <a:rPr lang="en-US" dirty="0"/>
              <a:t>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0787BD-A5C3-9C4B-B703-8B2E294E9314}"/>
              </a:ext>
            </a:extLst>
          </p:cNvPr>
          <p:cNvSpPr/>
          <p:nvPr userDrawn="1"/>
        </p:nvSpPr>
        <p:spPr>
          <a:xfrm>
            <a:off x="8549196" y="4722092"/>
            <a:ext cx="594803" cy="421408"/>
          </a:xfrm>
          <a:prstGeom prst="rect">
            <a:avLst/>
          </a:prstGeom>
          <a:solidFill>
            <a:srgbClr val="E745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7CE1D38-B7D6-9CB1-182C-7741A9DD71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4482" y="4814654"/>
            <a:ext cx="444229" cy="24679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4AEE5E8-51EE-E1CA-D40F-ABA8481C5B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139" r="3139"/>
          <a:stretch/>
        </p:blipFill>
        <p:spPr>
          <a:xfrm>
            <a:off x="7298370" y="4623452"/>
            <a:ext cx="1211839" cy="6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77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32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yéni elrendezé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3289DDB-D449-E34F-B4D7-DF9B4B637F99}"/>
              </a:ext>
            </a:extLst>
          </p:cNvPr>
          <p:cNvSpPr/>
          <p:nvPr userDrawn="1"/>
        </p:nvSpPr>
        <p:spPr>
          <a:xfrm>
            <a:off x="0" y="-4941"/>
            <a:ext cx="9144000" cy="5153382"/>
          </a:xfrm>
          <a:prstGeom prst="rect">
            <a:avLst/>
          </a:prstGeom>
          <a:gradFill flip="none" rotWithShape="1">
            <a:gsLst>
              <a:gs pos="20000">
                <a:srgbClr val="D0D2D3"/>
              </a:gs>
              <a:gs pos="100000">
                <a:srgbClr val="ECB58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813057" y="2494053"/>
            <a:ext cx="796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 cap="none" spc="100" baseline="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mta.hu</a:t>
            </a:r>
            <a:endParaRPr lang="en-US" sz="1400" b="0" i="0" cap="none" spc="100" baseline="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61434" y="1295230"/>
            <a:ext cx="4699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sz="3600" b="0" i="0" u="none" strike="noStrike" kern="1200" cap="all" spc="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luna" pitchFamily="2" charset="77"/>
                <a:ea typeface="+mn-ea"/>
                <a:cs typeface="+mn-cs"/>
              </a:rPr>
              <a:t>Köszönöm</a:t>
            </a:r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luna" pitchFamily="2" charset="77"/>
                <a:ea typeface="+mn-ea"/>
                <a:cs typeface="+mn-cs"/>
              </a:rPr>
              <a:t> </a:t>
            </a:r>
          </a:p>
          <a:p>
            <a:pPr algn="ctr"/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luna" pitchFamily="2" charset="77"/>
                <a:ea typeface="+mn-ea"/>
                <a:cs typeface="+mn-cs"/>
              </a:rPr>
              <a:t>a </a:t>
            </a:r>
            <a:r>
              <a:rPr kumimoji="0" lang="en-US" sz="3600" b="0" i="0" u="none" strike="noStrike" kern="1200" cap="all" spc="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luna" pitchFamily="2" charset="77"/>
                <a:ea typeface="+mn-ea"/>
                <a:cs typeface="+mn-cs"/>
              </a:rPr>
              <a:t>figyelmet</a:t>
            </a:r>
            <a:r>
              <a:rPr kumimoji="0" lang="en-US" sz="3600" b="0" i="0" u="none" strike="noStrike" kern="1200" cap="all" spc="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luna" pitchFamily="2" charset="77"/>
                <a:ea typeface="+mn-ea"/>
                <a:cs typeface="+mn-cs"/>
              </a:rPr>
              <a:t>!</a:t>
            </a:r>
            <a:endParaRPr lang="en-US" sz="3600" b="0" i="0" cap="all" spc="100" baseline="0" dirty="0">
              <a:solidFill>
                <a:schemeClr val="tx1"/>
              </a:solidFill>
              <a:latin typeface="Calluna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670C8D-BEE6-5F4D-A86C-1D99714F81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206" y="763796"/>
            <a:ext cx="2116832" cy="38014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F0CB0C-16B7-AC4A-A5CC-84DD18A24F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64200" y="1920277"/>
            <a:ext cx="1381233" cy="1845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D3152E-D608-9131-097E-647BE74BD1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139" r="3139"/>
          <a:stretch/>
        </p:blipFill>
        <p:spPr>
          <a:xfrm>
            <a:off x="1724446" y="3556038"/>
            <a:ext cx="1381221" cy="6999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AE3F13-2A38-7CF1-F33E-C3E5452A9867}"/>
              </a:ext>
            </a:extLst>
          </p:cNvPr>
          <p:cNvCxnSpPr>
            <a:cxnSpLocks/>
          </p:cNvCxnSpPr>
          <p:nvPr userDrawn="1"/>
        </p:nvCxnSpPr>
        <p:spPr>
          <a:xfrm flipV="1">
            <a:off x="3105667" y="3625220"/>
            <a:ext cx="0" cy="5615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23E4527D-6D28-8897-89E2-463C8D4B9E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-1" r="1003"/>
          <a:stretch/>
        </p:blipFill>
        <p:spPr>
          <a:xfrm>
            <a:off x="3214988" y="3705526"/>
            <a:ext cx="1381228" cy="4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89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115" y="303213"/>
            <a:ext cx="8409598" cy="8568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115" y="1267818"/>
            <a:ext cx="8409599" cy="32121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9F95DB5-04D6-0746-BAC7-23B6FECB4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69656"/>
            <a:ext cx="39528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0D2D3"/>
                </a:solidFill>
              </a:defRPr>
            </a:lvl1pPr>
          </a:lstStyle>
          <a:p>
            <a:fld id="{FD7096EC-A894-4F47-929A-65581C0900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F3D016-EDCD-B969-308B-499D822060B7}"/>
              </a:ext>
            </a:extLst>
          </p:cNvPr>
          <p:cNvSpPr/>
          <p:nvPr userDrawn="1"/>
        </p:nvSpPr>
        <p:spPr>
          <a:xfrm>
            <a:off x="8549196" y="4722092"/>
            <a:ext cx="594803" cy="421408"/>
          </a:xfrm>
          <a:prstGeom prst="rect">
            <a:avLst/>
          </a:prstGeom>
          <a:solidFill>
            <a:srgbClr val="E745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12F6B84-0E56-3112-DD11-2C46B2D8FE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24482" y="4814654"/>
            <a:ext cx="444229" cy="24679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B53DAD0-DF6C-B2D9-D173-3EF752726C3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69970" y="4649385"/>
            <a:ext cx="1241584" cy="5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3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5" r:id="rId8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b="0" kern="1200" baseline="0">
          <a:solidFill>
            <a:srgbClr val="004C67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685800" rtl="0" eaLnBrk="1" latinLnBrk="0" hangingPunct="1">
        <a:lnSpc>
          <a:spcPct val="100000"/>
        </a:lnSpc>
        <a:spcBef>
          <a:spcPts val="750"/>
        </a:spcBef>
        <a:buClr>
          <a:srgbClr val="1B5C93"/>
        </a:buClr>
        <a:buSzPct val="90000"/>
        <a:buFont typeface="Arial" panose="020B0604020202020204" pitchFamily="34" charset="0"/>
        <a:buChar char="•"/>
        <a:defRPr sz="2300" kern="1200" baseline="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34290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71550" indent="-2857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314450" indent="-2857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657350" indent="-2857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Arial" panose="020B0604020202020204" pitchFamily="34" charset="0"/>
        <a:buChar char="•"/>
        <a:defRPr sz="145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57" userDrawn="1">
          <p15:clr>
            <a:srgbClr val="F26B43"/>
          </p15:clr>
        </p15:guide>
        <p15:guide id="4" orient="horz" pos="191" userDrawn="1">
          <p15:clr>
            <a:srgbClr val="F26B43"/>
          </p15:clr>
        </p15:guide>
        <p15:guide id="5" pos="5511" userDrawn="1">
          <p15:clr>
            <a:srgbClr val="F26B43"/>
          </p15:clr>
        </p15:guide>
        <p15:guide id="6" orient="horz" pos="3026" userDrawn="1">
          <p15:clr>
            <a:srgbClr val="F26B43"/>
          </p15:clr>
        </p15:guide>
        <p15:guide id="7" pos="204" userDrawn="1">
          <p15:clr>
            <a:srgbClr val="F26B43"/>
          </p15:clr>
        </p15:guide>
        <p15:guide id="8" orient="horz" pos="28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A2E6A-01B7-11B8-BC5F-7447E25AFB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917ABA-7970-E1BD-FC69-4E265C1BAD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152" y="231805"/>
            <a:ext cx="742013" cy="742013"/>
          </a:xfrm>
          <a:prstGeom prst="ellipse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00917ABA-7970-E1BD-FC69-4E265C1BADD9}"/>
              </a:ext>
            </a:extLst>
          </p:cNvPr>
          <p:cNvSpPr txBox="1">
            <a:spLocks/>
          </p:cNvSpPr>
          <p:nvPr/>
        </p:nvSpPr>
        <p:spPr>
          <a:xfrm>
            <a:off x="4403811" y="3509596"/>
            <a:ext cx="4968875" cy="79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Arial" panose="020B0604020202020204" pitchFamily="34" charset="0"/>
              <a:buNone/>
              <a:defRPr sz="2000" b="0" i="0" kern="1200" cap="all" spc="100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HU" dirty="0"/>
          </a:p>
        </p:txBody>
      </p:sp>
      <p:sp>
        <p:nvSpPr>
          <p:cNvPr id="10" name="Téglalap 9"/>
          <p:cNvSpPr/>
          <p:nvPr/>
        </p:nvSpPr>
        <p:spPr>
          <a:xfrm>
            <a:off x="3785016" y="150326"/>
            <a:ext cx="33875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/>
              </a:rPr>
              <a:t>Katasztrófák Csökkentésének Világnapja</a:t>
            </a:r>
          </a:p>
          <a:p>
            <a:pPr algn="r"/>
            <a:r>
              <a:rPr lang="hu-H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/>
              </a:rPr>
              <a:t>Nemzetközi tudományos konferencia</a:t>
            </a:r>
          </a:p>
          <a:p>
            <a:pPr algn="r"/>
            <a:r>
              <a:rPr lang="hu-HU" sz="1500" dirty="0">
                <a:solidFill>
                  <a:schemeClr val="bg1"/>
                </a:solidFill>
                <a:latin typeface="Optima"/>
              </a:rPr>
              <a:t>2023. november 30.</a:t>
            </a:r>
            <a:endParaRPr lang="hu-HU" sz="1500" dirty="0">
              <a:solidFill>
                <a:schemeClr val="bg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771" y="231806"/>
            <a:ext cx="742012" cy="7420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1295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8F01-F8D4-C8F3-B5A1-44D92880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Javasolt felépítés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16565-E8D2-75AE-69E9-3D04C6E2E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u-HU" dirty="0" err="1"/>
              <a:t>slide</a:t>
            </a:r>
            <a:r>
              <a:rPr lang="hu-HU" dirty="0"/>
              <a:t> 1: 	Címdia</a:t>
            </a:r>
            <a:br>
              <a:rPr lang="hu-HU" dirty="0"/>
            </a:br>
            <a:r>
              <a:rPr lang="hu-HU" dirty="0" err="1"/>
              <a:t>slide</a:t>
            </a:r>
            <a:r>
              <a:rPr lang="hu-HU" dirty="0"/>
              <a:t> 2: 	Az előadás felépítése</a:t>
            </a:r>
            <a:br>
              <a:rPr lang="hu-HU" dirty="0"/>
            </a:br>
            <a:r>
              <a:rPr lang="hu-HU" dirty="0" err="1"/>
              <a:t>slide</a:t>
            </a:r>
            <a:r>
              <a:rPr lang="hu-HU" dirty="0"/>
              <a:t> 3: 	Aktualitás, célkitűzések, módszerek</a:t>
            </a:r>
            <a:br>
              <a:rPr lang="hu-HU" dirty="0"/>
            </a:br>
            <a:r>
              <a:rPr lang="hu-HU" dirty="0" err="1"/>
              <a:t>slide</a:t>
            </a:r>
            <a:r>
              <a:rPr lang="hu-HU" dirty="0"/>
              <a:t> 4: 	Tartalmi dia</a:t>
            </a:r>
            <a:br>
              <a:rPr lang="hu-HU" dirty="0"/>
            </a:br>
            <a:r>
              <a:rPr lang="hu-HU" dirty="0" err="1"/>
              <a:t>slide</a:t>
            </a:r>
            <a:r>
              <a:rPr lang="hu-HU" dirty="0"/>
              <a:t> 5: 	Tartalmi dia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u-HU" dirty="0" err="1"/>
              <a:t>slide</a:t>
            </a:r>
            <a:r>
              <a:rPr lang="hu-HU" dirty="0"/>
              <a:t> 6: 	Tartalmi dia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u-HU" dirty="0" err="1"/>
              <a:t>slide</a:t>
            </a:r>
            <a:r>
              <a:rPr lang="hu-HU" dirty="0"/>
              <a:t> 7: 	Tartalmi dia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u-HU" dirty="0" err="1"/>
              <a:t>slide</a:t>
            </a:r>
            <a:r>
              <a:rPr lang="hu-HU" dirty="0"/>
              <a:t> 8: 	Eredmények (kutatási)</a:t>
            </a:r>
            <a:br>
              <a:rPr lang="hu-HU" dirty="0"/>
            </a:br>
            <a:r>
              <a:rPr lang="hu-HU" dirty="0" err="1"/>
              <a:t>slide</a:t>
            </a:r>
            <a:r>
              <a:rPr lang="hu-HU" dirty="0"/>
              <a:t> 9: 	Konklúzió (összegzés)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u-HU" dirty="0" err="1"/>
              <a:t>slide</a:t>
            </a:r>
            <a:r>
              <a:rPr lang="hu-HU" dirty="0"/>
              <a:t> 10: 	Javaslatok / nyitott kérdések / további kutatási lehetőségek</a:t>
            </a:r>
            <a:br>
              <a:rPr lang="hu-HU" dirty="0"/>
            </a:br>
            <a:r>
              <a:rPr lang="hu-HU" dirty="0" err="1"/>
              <a:t>slide</a:t>
            </a:r>
            <a:r>
              <a:rPr lang="hu-HU" dirty="0"/>
              <a:t> 11: 	Felhasznált irodalom</a:t>
            </a:r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hu-HU" dirty="0" err="1"/>
              <a:t>slide</a:t>
            </a:r>
            <a:r>
              <a:rPr lang="hu-HU" dirty="0"/>
              <a:t> 12: 	Köszönöm a figyelmet!</a:t>
            </a:r>
          </a:p>
          <a:p>
            <a:pPr marL="0" indent="0">
              <a:spcBef>
                <a:spcPts val="0"/>
              </a:spcBef>
              <a:buSzPts val="2800"/>
              <a:buNone/>
            </a:pPr>
            <a:endParaRPr lang="hu-HU" dirty="0"/>
          </a:p>
          <a:p>
            <a:endParaRPr lang="en-H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EE4BC-F421-569A-D9BA-3C4B1009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5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8F01-F8D4-C8F3-B5A1-44D92880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16565-E8D2-75AE-69E9-3D04C6E2E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EE4BC-F421-569A-D9BA-3C4B10095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00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80E1C-1412-8106-6C17-9B2969BD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8B208-A4B9-61A8-2AA1-9279C4973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415757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3D1B7-41F5-C7D5-418E-D326D7CE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E395EB-F253-8461-FED7-34874DC60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4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F85D03-183D-FFDE-C8D3-66197563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D8C956B-9E22-B0C5-CA69-779AD38E83C2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4786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009D8-DC20-9AAD-AE18-B9DB6A13D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8B45A-C458-B2F3-4E04-DB66C85F00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853FB-DD88-7D83-0777-417B711EC8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45326-4082-3CC0-1E4D-5CFBC64B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619559"/>
      </p:ext>
    </p:extLst>
  </p:cSld>
  <p:clrMapOvr>
    <a:masterClrMapping/>
  </p:clrMapOvr>
</p:sld>
</file>

<file path=ppt/theme/theme1.xml><?xml version="1.0" encoding="utf-8"?>
<a:theme xmlns:a="http://schemas.openxmlformats.org/drawingml/2006/main" name="1_MTÜ - előadás PowerPoint sablon 2017 - színhelyes">
  <a:themeElements>
    <a:clrScheme name="MTA arculati színek">
      <a:dk1>
        <a:srgbClr val="424242"/>
      </a:dk1>
      <a:lt1>
        <a:srgbClr val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Ü - előadás PowerPoint sablon 2017 - színhelyes" id="{C48792BF-EAA0-A645-813F-7E31C7D43F78}" vid="{A520D132-DE29-2845-90F6-133C8112FE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MTÜ - előadás PowerPoint sablon 2017 - színhelyes</Template>
  <TotalTime>1422</TotalTime>
  <Words>110</Words>
  <Application>Microsoft Office PowerPoint</Application>
  <PresentationFormat>Diavetítés a képernyőre (16:9 oldalarány)</PresentationFormat>
  <Paragraphs>14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5" baseType="lpstr">
      <vt:lpstr>Arial</vt:lpstr>
      <vt:lpstr>Calibri</vt:lpstr>
      <vt:lpstr>Calluna</vt:lpstr>
      <vt:lpstr>Constantia</vt:lpstr>
      <vt:lpstr>Franklin Gothic Book</vt:lpstr>
      <vt:lpstr>Optima</vt:lpstr>
      <vt:lpstr>1_MTÜ - előadás PowerPoint sablon 2017 - színhelyes</vt:lpstr>
      <vt:lpstr>PowerPoint-bemutató</vt:lpstr>
      <vt:lpstr>Javasolt felépítés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Rédey Soma</dc:creator>
  <cp:lastModifiedBy>Muhoray Árpád</cp:lastModifiedBy>
  <cp:revision>96</cp:revision>
  <cp:lastPrinted>2021-09-02T07:37:47Z</cp:lastPrinted>
  <dcterms:created xsi:type="dcterms:W3CDTF">2017-09-14T13:52:50Z</dcterms:created>
  <dcterms:modified xsi:type="dcterms:W3CDTF">2023-11-10T12:37:33Z</dcterms:modified>
</cp:coreProperties>
</file>